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9cb46d3b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9cb46d3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9cb46d3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9cb46d3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9de8126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9de8126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400">
                <a:solidFill>
                  <a:schemeClr val="dk1"/>
                </a:solidFill>
                <a:latin typeface="Roboto"/>
                <a:ea typeface="Roboto"/>
                <a:cs typeface="Roboto"/>
                <a:sym typeface="Roboto"/>
              </a:rPr>
              <a:t>Throughout the project, our team encountered several challenges that tested our problem-solving skills and taught us valuable lessons about the System Development Life Cycle.</a:t>
            </a:r>
            <a:endParaRPr b="1" sz="1400">
              <a:solidFill>
                <a:schemeClr val="dk1"/>
              </a:solidFill>
              <a:latin typeface="Roboto"/>
              <a:ea typeface="Roboto"/>
              <a:cs typeface="Roboto"/>
              <a:sym typeface="Roboto"/>
            </a:endParaRPr>
          </a:p>
          <a:p>
            <a:pPr indent="-336550" lvl="0" marL="457200" rtl="0" algn="l">
              <a:lnSpc>
                <a:spcPct val="115000"/>
              </a:lnSpc>
              <a:spcBef>
                <a:spcPts val="1200"/>
              </a:spcBef>
              <a:spcAft>
                <a:spcPts val="0"/>
              </a:spcAft>
              <a:buClr>
                <a:schemeClr val="dk1"/>
              </a:buClr>
              <a:buSzPts val="1700"/>
              <a:buFont typeface="Roboto"/>
              <a:buChar char="-"/>
            </a:pPr>
            <a:r>
              <a:rPr b="1" lang="en-GB" sz="1400">
                <a:solidFill>
                  <a:schemeClr val="dk1"/>
                </a:solidFill>
                <a:latin typeface="Roboto"/>
                <a:ea typeface="Roboto"/>
                <a:cs typeface="Roboto"/>
                <a:sym typeface="Roboto"/>
              </a:rPr>
              <a:t> One major challenge we faced was our project scope. Initially, we had a very large scope. We wanted to push everything into our system but that wasn’t practical for our expertise and the amount of time we had. We decided to focus only on scheduling and were able to conduct extensive interviews, a questionnaire, and more research to make sure we are in agreement between the user needs and our solution.</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GB" sz="1400">
                <a:solidFill>
                  <a:schemeClr val="dk1"/>
                </a:solidFill>
                <a:latin typeface="Roboto"/>
                <a:ea typeface="Roboto"/>
                <a:cs typeface="Roboto"/>
                <a:sym typeface="Roboto"/>
              </a:rPr>
              <a:t>Balancing project deadlines with other academic or personal commitments was a bit challenging. But we fixed this by prioritizing tasks effectively and manage our time efficiently setting reminders </a:t>
            </a:r>
            <a:endParaRPr b="1" sz="14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b="1" lang="en-GB" sz="1400">
                <a:solidFill>
                  <a:schemeClr val="dk1"/>
                </a:solidFill>
                <a:latin typeface="Roboto"/>
                <a:ea typeface="Roboto"/>
                <a:cs typeface="Roboto"/>
                <a:sym typeface="Roboto"/>
              </a:rPr>
              <a:t>Through our challenges, we gained valuable insights about how effective communication and collaboration among our team and project sponsors are crucial for project success.</a:t>
            </a:r>
            <a:endParaRPr b="1" sz="1400">
              <a:solidFill>
                <a:schemeClr val="dk1"/>
              </a:solidFill>
              <a:latin typeface="Roboto"/>
              <a:ea typeface="Roboto"/>
              <a:cs typeface="Roboto"/>
              <a:sym typeface="Roboto"/>
            </a:endParaRPr>
          </a:p>
          <a:p>
            <a:pPr indent="-330200" lvl="0" marL="457200" rtl="0" algn="l">
              <a:lnSpc>
                <a:spcPct val="150000"/>
              </a:lnSpc>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 emphasizing privacy, security, and regulatory compliance. It provided practical insights into system analysis concepts in this critical industry.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a:solidFill>
                  <a:schemeClr val="dk1"/>
                </a:solidFill>
              </a:rPr>
              <a:t>In conclusion, our journey through the SDLC taught us the importance of meticulous planning and continuous feedback loops. By using these principles, we were able to navigate challenges effectively and deliver a simplified and efficient scheduling system to our users.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9de8126f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9de8126f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9de8126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9de8126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At MediSync Solutions, our goal is to simplify and enhance the </a:t>
            </a:r>
            <a:r>
              <a:rPr b="1" lang="en-GB"/>
              <a:t>healthcare</a:t>
            </a:r>
            <a:r>
              <a:rPr b="1" lang="en-GB"/>
              <a:t> appointment process. </a:t>
            </a:r>
            <a:br>
              <a:rPr b="1" lang="en-GB"/>
            </a:br>
            <a:br>
              <a:rPr b="1" lang="en-GB"/>
            </a:br>
            <a:r>
              <a:rPr b="1" lang="en-GB"/>
              <a:t>We created an Electronic Medical Records Scheduling system that streamlines the scheduling process and allows patients to have easy access to their medical information.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Temah Healthcare was </a:t>
            </a:r>
            <a:r>
              <a:rPr b="1" lang="en-GB"/>
              <a:t>frustrated</a:t>
            </a:r>
            <a:r>
              <a:rPr b="1" lang="en-GB"/>
              <a:t> with the </a:t>
            </a:r>
            <a:r>
              <a:rPr b="1" lang="en-GB"/>
              <a:t>current</a:t>
            </a:r>
            <a:r>
              <a:rPr b="1" lang="en-GB"/>
              <a:t> scheduling system. </a:t>
            </a:r>
            <a:r>
              <a:rPr b="1" lang="en-GB"/>
              <a:t>We understand the frustrations and inefficiencies that patients and medical specialists encounter daily.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Many people book their appointments during their last appointment or over the phone. This can leave patients frustrated as exchanging available times between the patient and receptionist can be hard. Long wait times also make this process less </a:t>
            </a:r>
            <a:r>
              <a:rPr b="1" lang="en-GB"/>
              <a:t>efficient</a:t>
            </a:r>
            <a:r>
              <a:rPr b="1" lang="en-GB"/>
              <a: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Our scheduling system lets patients view all the available appointments slots and book them whenever and </a:t>
            </a:r>
            <a:r>
              <a:rPr b="1" lang="en-GB"/>
              <a:t>wherever</a:t>
            </a:r>
            <a:r>
              <a:rPr b="1" lang="en-GB"/>
              <a:t> they want to.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With this we are </a:t>
            </a:r>
            <a:r>
              <a:rPr b="1" lang="en-GB"/>
              <a:t>empowering</a:t>
            </a:r>
            <a:r>
              <a:rPr b="1" lang="en-GB"/>
              <a:t> patients and medical specialists through technology to make healthcare more accessible, </a:t>
            </a:r>
            <a:r>
              <a:rPr b="1" lang="en-GB"/>
              <a:t>convenient</a:t>
            </a:r>
            <a:r>
              <a:rPr b="1" lang="en-GB"/>
              <a:t>, and efficient.</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268e9b0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268e9b0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27acdaf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27acdaf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9cb46d3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9cb46d3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16375" y="1782300"/>
            <a:ext cx="52383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MediSync Solutions</a:t>
            </a:r>
            <a:endParaRPr/>
          </a:p>
          <a:p>
            <a:pPr indent="0" lvl="0" marL="0" rtl="0" algn="r">
              <a:spcBef>
                <a:spcPts val="0"/>
              </a:spcBef>
              <a:spcAft>
                <a:spcPts val="0"/>
              </a:spcAft>
              <a:buNone/>
            </a:pPr>
            <a:r>
              <a:rPr lang="en-GB" sz="1800"/>
              <a:t>EMR Scheduling System</a:t>
            </a:r>
            <a:endParaRPr sz="1800"/>
          </a:p>
        </p:txBody>
      </p:sp>
      <p:sp>
        <p:nvSpPr>
          <p:cNvPr id="229" name="Google Shape;229;p17"/>
          <p:cNvSpPr txBox="1"/>
          <p:nvPr>
            <p:ph idx="1" type="subTitle"/>
          </p:nvPr>
        </p:nvSpPr>
        <p:spPr>
          <a:xfrm>
            <a:off x="4037275" y="2775650"/>
            <a:ext cx="4517400" cy="5061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a:t>Nafisa Emmanuel,</a:t>
            </a:r>
            <a:r>
              <a:rPr lang="en-GB"/>
              <a:t> Maha Siddiqui, Ali Akcin, </a:t>
            </a:r>
            <a:r>
              <a:rPr lang="en-GB"/>
              <a:t> Isha Patel</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6"/>
          <p:cNvPicPr preferRelativeResize="0"/>
          <p:nvPr/>
        </p:nvPicPr>
        <p:blipFill rotWithShape="1">
          <a:blip r:embed="rId3">
            <a:alphaModFix/>
          </a:blip>
          <a:srcRect b="0" l="0" r="0" t="0"/>
          <a:stretch/>
        </p:blipFill>
        <p:spPr>
          <a:xfrm>
            <a:off x="1346201" y="152399"/>
            <a:ext cx="6451500" cy="4838700"/>
          </a:xfrm>
          <a:prstGeom prst="roundRect">
            <a:avLst>
              <a:gd fmla="val 2436"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7"/>
          <p:cNvPicPr preferRelativeResize="0"/>
          <p:nvPr/>
        </p:nvPicPr>
        <p:blipFill rotWithShape="1">
          <a:blip r:embed="rId3">
            <a:alphaModFix/>
          </a:blip>
          <a:srcRect b="0" l="0" r="0" t="0"/>
          <a:stretch/>
        </p:blipFill>
        <p:spPr>
          <a:xfrm>
            <a:off x="1346201" y="152399"/>
            <a:ext cx="6451500" cy="4838700"/>
          </a:xfrm>
          <a:prstGeom prst="roundRect">
            <a:avLst>
              <a:gd fmla="val 2436"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654400" y="497975"/>
            <a:ext cx="4587000" cy="9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Project Reflection</a:t>
            </a:r>
            <a:endParaRPr/>
          </a:p>
        </p:txBody>
      </p:sp>
      <p:sp>
        <p:nvSpPr>
          <p:cNvPr id="294" name="Google Shape;294;p28"/>
          <p:cNvSpPr txBox="1"/>
          <p:nvPr/>
        </p:nvSpPr>
        <p:spPr>
          <a:xfrm>
            <a:off x="414275" y="1279000"/>
            <a:ext cx="6363000" cy="2791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600" u="sng">
                <a:solidFill>
                  <a:schemeClr val="lt1"/>
                </a:solidFill>
                <a:latin typeface="Roboto"/>
                <a:ea typeface="Roboto"/>
                <a:cs typeface="Roboto"/>
                <a:sym typeface="Roboto"/>
              </a:rPr>
              <a:t>Problems</a:t>
            </a:r>
            <a:endParaRPr b="1" sz="1600" u="sng">
              <a:solidFill>
                <a:schemeClr val="lt1"/>
              </a:solidFill>
              <a:latin typeface="Roboto"/>
              <a:ea typeface="Roboto"/>
              <a:cs typeface="Roboto"/>
              <a:sym typeface="Roboto"/>
            </a:endParaRPr>
          </a:p>
          <a:p>
            <a:pPr indent="-330200" lvl="0" marL="457200" rtl="0" algn="l">
              <a:lnSpc>
                <a:spcPct val="115000"/>
              </a:lnSpc>
              <a:spcBef>
                <a:spcPts val="120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Large project scope. focused only on scheduling</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Time Management</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Documentation</a:t>
            </a:r>
            <a:endParaRPr sz="1600">
              <a:solidFill>
                <a:schemeClr val="lt1"/>
              </a:solidFill>
              <a:latin typeface="Roboto"/>
              <a:ea typeface="Roboto"/>
              <a:cs typeface="Roboto"/>
              <a:sym typeface="Roboto"/>
            </a:endParaRPr>
          </a:p>
          <a:p>
            <a:pPr indent="0" lvl="0" marL="457200" rtl="0" algn="l">
              <a:lnSpc>
                <a:spcPct val="115000"/>
              </a:lnSpc>
              <a:spcBef>
                <a:spcPts val="1200"/>
              </a:spcBef>
              <a:spcAft>
                <a:spcPts val="0"/>
              </a:spcAft>
              <a:buNone/>
            </a:pPr>
            <a:r>
              <a:rPr b="1" lang="en-GB" sz="1600" u="sng">
                <a:solidFill>
                  <a:schemeClr val="lt1"/>
                </a:solidFill>
                <a:latin typeface="Roboto"/>
                <a:ea typeface="Roboto"/>
                <a:cs typeface="Roboto"/>
                <a:sym typeface="Roboto"/>
              </a:rPr>
              <a:t>Learned </a:t>
            </a:r>
            <a:endParaRPr b="1" sz="1600" u="sng">
              <a:solidFill>
                <a:schemeClr val="lt1"/>
              </a:solidFill>
              <a:latin typeface="Roboto"/>
              <a:ea typeface="Roboto"/>
              <a:cs typeface="Roboto"/>
              <a:sym typeface="Roboto"/>
            </a:endParaRPr>
          </a:p>
          <a:p>
            <a:pPr indent="-330200" lvl="0" marL="457200" rtl="0" algn="l">
              <a:lnSpc>
                <a:spcPct val="115000"/>
              </a:lnSpc>
              <a:spcBef>
                <a:spcPts val="120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Effective communication and collaboration.</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Creating a scheduling EMR system exposed us to real-world challenges in healthcare.</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GB" sz="1600">
                <a:solidFill>
                  <a:schemeClr val="lt1"/>
                </a:solidFill>
                <a:latin typeface="Roboto"/>
                <a:ea typeface="Roboto"/>
                <a:cs typeface="Roboto"/>
                <a:sym typeface="Roboto"/>
              </a:rPr>
              <a:t>SDLC taught us the importance of meticulous planning and continuous feedback loops. </a:t>
            </a:r>
            <a:endParaRPr sz="16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 for your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MediSync Solutions</a:t>
            </a:r>
            <a:endParaRPr/>
          </a:p>
          <a:p>
            <a:pPr indent="0" lvl="0" marL="0" rtl="0" algn="l">
              <a:spcBef>
                <a:spcPts val="0"/>
              </a:spcBef>
              <a:spcAft>
                <a:spcPts val="0"/>
              </a:spcAft>
              <a:buNone/>
            </a:pPr>
            <a:r>
              <a:rPr lang="en-GB" sz="1400"/>
              <a:t>EMR Scheduling System</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Objective is to simplify and enhance efficiency in appointment booking in healthcare</a:t>
            </a:r>
            <a:endParaRPr sz="1600"/>
          </a:p>
          <a:p>
            <a:pPr indent="-330200" lvl="0" marL="457200" rtl="0" algn="l">
              <a:spcBef>
                <a:spcPts val="0"/>
              </a:spcBef>
              <a:spcAft>
                <a:spcPts val="0"/>
              </a:spcAft>
              <a:buSzPts val="1600"/>
              <a:buChar char="-"/>
            </a:pPr>
            <a:r>
              <a:rPr lang="en-GB" sz="1600"/>
              <a:t>Streamlines scheduling process (eliminating  phone calls and wait times)</a:t>
            </a:r>
            <a:endParaRPr sz="1600"/>
          </a:p>
          <a:p>
            <a:pPr indent="-330200" lvl="0" marL="457200" rtl="0" algn="l">
              <a:spcBef>
                <a:spcPts val="0"/>
              </a:spcBef>
              <a:spcAft>
                <a:spcPts val="0"/>
              </a:spcAft>
              <a:buSzPts val="1600"/>
              <a:buChar char="-"/>
            </a:pPr>
            <a:r>
              <a:rPr lang="en-GB" sz="1600"/>
              <a:t>Patients have easy access to the available appointment schedule and their medical </a:t>
            </a:r>
            <a:r>
              <a:rPr lang="en-GB" sz="1600"/>
              <a:t>history</a:t>
            </a:r>
            <a:endParaRPr sz="1600"/>
          </a:p>
          <a:p>
            <a:pPr indent="-330200" lvl="0" marL="457200" rtl="0" algn="l">
              <a:spcBef>
                <a:spcPts val="0"/>
              </a:spcBef>
              <a:spcAft>
                <a:spcPts val="0"/>
              </a:spcAft>
              <a:buSzPts val="1600"/>
              <a:buChar char="-"/>
            </a:pPr>
            <a:r>
              <a:rPr lang="en-GB" sz="1600"/>
              <a:t>Empower patients and medical professionals through technology to make healthcare more accessible, convenient, and efficient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9"/>
          <p:cNvSpPr txBox="1"/>
          <p:nvPr>
            <p:ph type="title"/>
          </p:nvPr>
        </p:nvSpPr>
        <p:spPr>
          <a:xfrm>
            <a:off x="1283075" y="-865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rPr lang="en-GB">
                <a:solidFill>
                  <a:schemeClr val="dk1"/>
                </a:solidFill>
                <a:latin typeface="Arial"/>
                <a:ea typeface="Arial"/>
                <a:cs typeface="Arial"/>
                <a:sym typeface="Arial"/>
              </a:rPr>
              <a:t> Functional Requirements (Providers)</a:t>
            </a:r>
            <a:endParaRPr>
              <a:solidFill>
                <a:schemeClr val="dk1"/>
              </a:solidFill>
            </a:endParaRPr>
          </a:p>
        </p:txBody>
      </p:sp>
      <p:sp>
        <p:nvSpPr>
          <p:cNvPr id="241" name="Google Shape;241;p19"/>
          <p:cNvSpPr txBox="1"/>
          <p:nvPr>
            <p:ph idx="1" type="body"/>
          </p:nvPr>
        </p:nvSpPr>
        <p:spPr>
          <a:xfrm>
            <a:off x="858750" y="236925"/>
            <a:ext cx="8580300" cy="446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Insert Appointment Slot:</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2.1 Enable medical specialists to insert their available appointment time slots.</a:t>
            </a:r>
            <a:endParaRPr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2.2 Specify available time slots, dates, and specialization of the medical specialist for each available slot</a:t>
            </a:r>
            <a:endParaRPr b="1"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Modify Appointment Slot:</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3.1 Provide functionality for medical specialists to modify existing appointment time slots.</a:t>
            </a:r>
            <a:endParaRPr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3.2 If the appointment has been taken, the patient will receive a notification for rescheduling.</a:t>
            </a:r>
            <a:endParaRPr b="1"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Delete Appointment Slot:</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457200" lvl="0" marL="0" rtl="0" algn="just">
              <a:spcBef>
                <a:spcPts val="0"/>
              </a:spcBef>
              <a:spcAft>
                <a:spcPts val="0"/>
              </a:spcAft>
              <a:buNone/>
            </a:pPr>
            <a:r>
              <a:rPr lang="en-GB" sz="1100">
                <a:solidFill>
                  <a:srgbClr val="000000"/>
                </a:solidFill>
                <a:latin typeface="Times New Roman"/>
                <a:ea typeface="Times New Roman"/>
                <a:cs typeface="Times New Roman"/>
                <a:sym typeface="Times New Roman"/>
              </a:rPr>
              <a:t>4.1 Enable medical specialists to delete their appointment time slots.</a:t>
            </a:r>
            <a:endParaRPr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4.2 Notify patients if appointments are canceled, providing reasons and options for rescheduling.</a:t>
            </a:r>
            <a:endParaRPr b="1"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Appointment Reminders:</a:t>
            </a:r>
            <a:endParaRPr b="1" sz="1100">
              <a:solidFill>
                <a:srgbClr val="000000"/>
              </a:solidFill>
              <a:latin typeface="Times New Roman"/>
              <a:ea typeface="Times New Roman"/>
              <a:cs typeface="Times New Roman"/>
              <a:sym typeface="Times New Roman"/>
            </a:endParaRPr>
          </a:p>
          <a:p>
            <a:pPr indent="457200" lvl="0" marL="0" rtl="0" algn="just">
              <a:spcBef>
                <a:spcPts val="0"/>
              </a:spcBef>
              <a:spcAft>
                <a:spcPts val="0"/>
              </a:spcAft>
              <a:buNone/>
            </a:pPr>
            <a:r>
              <a:rPr i="1" lang="en-GB" sz="1100">
                <a:solidFill>
                  <a:srgbClr val="000000"/>
                </a:solidFill>
                <a:latin typeface="Times New Roman"/>
                <a:ea typeface="Times New Roman"/>
                <a:cs typeface="Times New Roman"/>
                <a:sym typeface="Times New Roman"/>
              </a:rPr>
              <a:t> Information-oriented</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5.1 Send appointment reminders to medical specialists 48 hours before scheduled appointments.</a:t>
            </a:r>
            <a:endParaRPr sz="1100">
              <a:solidFill>
                <a:srgbClr val="000000"/>
              </a:solidFill>
              <a:latin typeface="Times New Roman"/>
              <a:ea typeface="Times New Roman"/>
              <a:cs typeface="Times New Roman"/>
              <a:sym typeface="Times New Roman"/>
            </a:endParaRPr>
          </a:p>
          <a:p>
            <a:pPr indent="457200" lvl="0" marL="0" rtl="0" algn="just">
              <a:spcBef>
                <a:spcPts val="0"/>
              </a:spcBef>
              <a:spcAft>
                <a:spcPts val="0"/>
              </a:spcAft>
              <a:buNone/>
            </a:pPr>
            <a:r>
              <a:rPr lang="en-GB" sz="1100">
                <a:solidFill>
                  <a:srgbClr val="000000"/>
                </a:solidFill>
                <a:latin typeface="Times New Roman"/>
                <a:ea typeface="Times New Roman"/>
                <a:cs typeface="Times New Roman"/>
                <a:sym typeface="Times New Roman"/>
              </a:rPr>
              <a:t>5.2 Include relevant details such as time, date, and patient information.</a:t>
            </a:r>
            <a:endParaRPr b="1"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Insert Appointment Summary:</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i="1" lang="en-GB" sz="1100">
                <a:solidFill>
                  <a:srgbClr val="000000"/>
                </a:solidFill>
                <a:latin typeface="Times New Roman"/>
                <a:ea typeface="Times New Roman"/>
                <a:cs typeface="Times New Roman"/>
                <a:sym typeface="Times New Roman"/>
              </a:rPr>
              <a:t>Process-oriented &amp;  Information-oriented</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6.1 Allow medical specialists to provide appointment summaries after scheduled appointments.</a:t>
            </a:r>
            <a:endParaRPr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6.2 Ensure visibility to both medical providers and patients for medical history reference</a:t>
            </a:r>
            <a:endParaRPr sz="1100">
              <a:solidFill>
                <a:srgbClr val="000000"/>
              </a:solidFill>
              <a:latin typeface="Times New Roman"/>
              <a:ea typeface="Times New Roman"/>
              <a:cs typeface="Times New Roman"/>
              <a:sym typeface="Times New Roman"/>
            </a:endParaRPr>
          </a:p>
          <a:p>
            <a:pPr indent="-298450" lvl="0" marL="457200" rtl="0" algn="just">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Appointment Prioritization:</a:t>
            </a:r>
            <a:endParaRPr b="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i="1" lang="en-GB" sz="1100">
                <a:solidFill>
                  <a:srgbClr val="000000"/>
                </a:solidFill>
                <a:latin typeface="Times New Roman"/>
                <a:ea typeface="Times New Roman"/>
                <a:cs typeface="Times New Roman"/>
                <a:sym typeface="Times New Roman"/>
              </a:rPr>
              <a:t>Process-oriented </a:t>
            </a:r>
            <a:endParaRPr i="1" sz="11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rPr lang="en-GB" sz="1100">
                <a:solidFill>
                  <a:srgbClr val="000000"/>
                </a:solidFill>
                <a:latin typeface="Times New Roman"/>
                <a:ea typeface="Times New Roman"/>
                <a:cs typeface="Times New Roman"/>
                <a:sym typeface="Times New Roman"/>
              </a:rPr>
              <a:t>7.1 The EMR system applies an automated prioritization algorithm to evaluate the urgency of the patient.</a:t>
            </a:r>
            <a:endParaRPr sz="11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rgbClr val="000000"/>
                </a:solidFill>
                <a:latin typeface="Times New Roman"/>
                <a:ea typeface="Times New Roman"/>
                <a:cs typeface="Times New Roman"/>
                <a:sym typeface="Times New Roman"/>
              </a:rPr>
              <a:t> 	7.2 The EMR system generates priority assessments for patients with the most criti</a:t>
            </a:r>
            <a:r>
              <a:rPr lang="en-GB" sz="1100">
                <a:solidFill>
                  <a:srgbClr val="000000"/>
                </a:solidFill>
                <a:latin typeface="Times New Roman"/>
                <a:ea typeface="Times New Roman"/>
                <a:cs typeface="Times New Roman"/>
                <a:sym typeface="Times New Roman"/>
              </a:rPr>
              <a:t>cal </a:t>
            </a:r>
            <a:r>
              <a:rPr lang="en-GB" sz="1100">
                <a:solidFill>
                  <a:srgbClr val="000000"/>
                </a:solidFill>
                <a:latin typeface="Times New Roman"/>
                <a:ea typeface="Times New Roman"/>
                <a:cs typeface="Times New Roman"/>
                <a:sym typeface="Times New Roman"/>
              </a:rPr>
              <a:t>condition.</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20"/>
          <p:cNvSpPr txBox="1"/>
          <p:nvPr>
            <p:ph type="title"/>
          </p:nvPr>
        </p:nvSpPr>
        <p:spPr>
          <a:xfrm>
            <a:off x="1283075" y="-86575"/>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rPr lang="en-GB">
                <a:solidFill>
                  <a:schemeClr val="dk1"/>
                </a:solidFill>
                <a:latin typeface="Arial"/>
                <a:ea typeface="Arial"/>
                <a:cs typeface="Arial"/>
                <a:sym typeface="Arial"/>
              </a:rPr>
              <a:t> Functional Requirements (Patients)</a:t>
            </a:r>
            <a:endParaRPr>
              <a:solidFill>
                <a:schemeClr val="dk1"/>
              </a:solidFill>
            </a:endParaRPr>
          </a:p>
        </p:txBody>
      </p:sp>
      <p:sp>
        <p:nvSpPr>
          <p:cNvPr id="247" name="Google Shape;247;p20"/>
          <p:cNvSpPr txBox="1"/>
          <p:nvPr>
            <p:ph idx="1" type="body"/>
          </p:nvPr>
        </p:nvSpPr>
        <p:spPr>
          <a:xfrm>
            <a:off x="888000" y="233800"/>
            <a:ext cx="8580300" cy="63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Create Patient Profile:</a:t>
            </a:r>
            <a:endParaRPr b="1"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00">
                <a:solidFill>
                  <a:srgbClr val="000000"/>
                </a:solidFill>
                <a:latin typeface="Times New Roman"/>
                <a:ea typeface="Times New Roman"/>
                <a:cs typeface="Times New Roman"/>
                <a:sym typeface="Times New Roman"/>
              </a:rPr>
              <a:t>	</a:t>
            </a: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7.1 Allow patients to register and create their accounts.</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7.2 Capture essential details such as name, contact information, and medical history during profile creation.</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Schedule Appointments:</a:t>
            </a:r>
            <a:endParaRPr b="1"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00">
                <a:solidFill>
                  <a:srgbClr val="000000"/>
                </a:solidFill>
                <a:latin typeface="Times New Roman"/>
                <a:ea typeface="Times New Roman"/>
                <a:cs typeface="Times New Roman"/>
                <a:sym typeface="Times New Roman"/>
              </a:rPr>
              <a:t>	</a:t>
            </a: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8.1 Enable patients to schedule appointments with medical specialists.</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8.2 Provide options to filter open appointment slots based on the department or specialization needed.</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Appointment Cancelation:</a:t>
            </a:r>
            <a:endParaRPr b="1"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00">
                <a:solidFill>
                  <a:srgbClr val="000000"/>
                </a:solidFill>
                <a:latin typeface="Times New Roman"/>
                <a:ea typeface="Times New Roman"/>
                <a:cs typeface="Times New Roman"/>
                <a:sym typeface="Times New Roman"/>
              </a:rPr>
              <a:t>	</a:t>
            </a:r>
            <a:r>
              <a:rPr i="1" lang="en-GB" sz="1100">
                <a:solidFill>
                  <a:srgbClr val="000000"/>
                </a:solidFill>
                <a:latin typeface="Times New Roman"/>
                <a:ea typeface="Times New Roman"/>
                <a:cs typeface="Times New Roman"/>
                <a:sym typeface="Times New Roman"/>
              </a:rPr>
              <a:t>Process-oriented</a:t>
            </a:r>
            <a:endParaRPr b="1" sz="11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9.1 Allow patients to cancel their appointments as needed.</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9.2 Notify medical specialists about the cancellation and the reasons for it.</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9.3 Provide patients with options for rescheduling.</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Appointment Reminders:</a:t>
            </a:r>
            <a:endParaRPr b="1"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00">
                <a:solidFill>
                  <a:srgbClr val="000000"/>
                </a:solidFill>
                <a:latin typeface="Times New Roman"/>
                <a:ea typeface="Times New Roman"/>
                <a:cs typeface="Times New Roman"/>
                <a:sym typeface="Times New Roman"/>
              </a:rPr>
              <a:t>	</a:t>
            </a:r>
            <a:r>
              <a:rPr i="1" lang="en-GB" sz="1100">
                <a:solidFill>
                  <a:srgbClr val="000000"/>
                </a:solidFill>
                <a:latin typeface="Times New Roman"/>
                <a:ea typeface="Times New Roman"/>
                <a:cs typeface="Times New Roman"/>
                <a:sym typeface="Times New Roman"/>
              </a:rPr>
              <a:t> Information-oriented</a:t>
            </a:r>
            <a:endParaRPr b="1" sz="11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10.1 Send appointment reminders to patients 48 hours before scheduled appointments.</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10.2 Include relevant details such as time, date, and medical specialist information in the reminder.</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Access to Medical History:</a:t>
            </a:r>
            <a:endParaRPr b="1"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GB" sz="1100">
                <a:solidFill>
                  <a:srgbClr val="000000"/>
                </a:solidFill>
                <a:latin typeface="Times New Roman"/>
                <a:ea typeface="Times New Roman"/>
                <a:cs typeface="Times New Roman"/>
                <a:sym typeface="Times New Roman"/>
              </a:rPr>
              <a:t>	</a:t>
            </a:r>
            <a:r>
              <a:rPr i="1" lang="en-GB" sz="1100">
                <a:solidFill>
                  <a:srgbClr val="000000"/>
                </a:solidFill>
                <a:latin typeface="Times New Roman"/>
                <a:ea typeface="Times New Roman"/>
                <a:cs typeface="Times New Roman"/>
                <a:sym typeface="Times New Roman"/>
              </a:rPr>
              <a:t> Information-oriented</a:t>
            </a:r>
            <a:endParaRPr i="1"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11.1 Allow patients to access appointment summaries provided by medical specialists after scheduled appointments.</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11. 2 Allow patients to overview their past appointments, and medical history.</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Virtual Waiting System:</a:t>
            </a:r>
            <a:endParaRPr sz="1100">
              <a:solidFill>
                <a:srgbClr val="000000"/>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rgbClr val="000000"/>
              </a:buClr>
              <a:buSzPts val="1100"/>
              <a:buFont typeface="Times New Roman"/>
              <a:buAutoNum type="arabicPeriod"/>
            </a:pPr>
            <a:r>
              <a:rPr b="1" lang="en-GB" sz="1100">
                <a:solidFill>
                  <a:srgbClr val="000000"/>
                </a:solidFill>
                <a:latin typeface="Times New Roman"/>
                <a:ea typeface="Times New Roman"/>
                <a:cs typeface="Times New Roman"/>
                <a:sym typeface="Times New Roman"/>
              </a:rPr>
              <a:t>Process-oriented &amp; information-oriented:</a:t>
            </a:r>
            <a:endParaRPr b="1"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12.1 Implement a virtual waiting system for patients to check-in remotely before their scheduled appointments.</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12.2 Display real-time queue status, indicating the estimated wait time and their position in the queue.</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GB" sz="1100">
                <a:solidFill>
                  <a:srgbClr val="000000"/>
                </a:solidFill>
                <a:latin typeface="Times New Roman"/>
                <a:ea typeface="Times New Roman"/>
                <a:cs typeface="Times New Roman"/>
                <a:sym typeface="Times New Roman"/>
              </a:rPr>
              <a:t>12.3 Provide patients with health-related news, tips, and updates while they wait.</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9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21"/>
          <p:cNvSpPr txBox="1"/>
          <p:nvPr>
            <p:ph type="title"/>
          </p:nvPr>
        </p:nvSpPr>
        <p:spPr>
          <a:xfrm>
            <a:off x="297790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Arial"/>
                <a:ea typeface="Arial"/>
                <a:cs typeface="Arial"/>
                <a:sym typeface="Arial"/>
              </a:rPr>
              <a:t>Acquisition Strategy </a:t>
            </a:r>
            <a:endParaRPr>
              <a:solidFill>
                <a:schemeClr val="dk1"/>
              </a:solidFill>
            </a:endParaRPr>
          </a:p>
        </p:txBody>
      </p:sp>
      <p:sp>
        <p:nvSpPr>
          <p:cNvPr id="253" name="Google Shape;253;p21"/>
          <p:cNvSpPr txBox="1"/>
          <p:nvPr/>
        </p:nvSpPr>
        <p:spPr>
          <a:xfrm>
            <a:off x="1092950" y="585199"/>
            <a:ext cx="6814800" cy="3216900"/>
          </a:xfrm>
          <a:prstGeom prst="rect">
            <a:avLst/>
          </a:prstGeom>
          <a:noFill/>
          <a:ln>
            <a:noFill/>
          </a:ln>
        </p:spPr>
        <p:txBody>
          <a:bodyPr anchorCtr="0" anchor="t" bIns="91425" lIns="91425" spcFirstLastPara="1" rIns="91425" wrap="square" tIns="91425">
            <a:noAutofit/>
          </a:bodyPr>
          <a:lstStyle/>
          <a:p>
            <a:pPr indent="0" lvl="0" marL="0" rtl="0" algn="l">
              <a:lnSpc>
                <a:spcPct val="106999"/>
              </a:lnSpc>
              <a:spcBef>
                <a:spcPts val="0"/>
              </a:spcBef>
              <a:spcAft>
                <a:spcPts val="0"/>
              </a:spcAft>
              <a:buNone/>
            </a:pPr>
            <a:r>
              <a:rPr b="1" lang="en-GB" sz="1100"/>
              <a:t>Hybrid Approach Overview:</a:t>
            </a:r>
            <a:endParaRPr b="1" sz="1100"/>
          </a:p>
          <a:p>
            <a:pPr indent="0" lvl="0" marL="0" rtl="0" algn="l">
              <a:lnSpc>
                <a:spcPct val="106999"/>
              </a:lnSpc>
              <a:spcBef>
                <a:spcPts val="800"/>
              </a:spcBef>
              <a:spcAft>
                <a:spcPts val="0"/>
              </a:spcAft>
              <a:buNone/>
            </a:pPr>
            <a:r>
              <a:rPr b="1" lang="en-GB" sz="1100"/>
              <a:t>Custom Development:</a:t>
            </a:r>
            <a:r>
              <a:rPr lang="en-GB" sz="1100"/>
              <a:t> Building critical components such as patient account creation, appointment scheduling, and reminder functionalities in-house.</a:t>
            </a:r>
            <a:endParaRPr sz="1100"/>
          </a:p>
          <a:p>
            <a:pPr indent="0" lvl="0" marL="0" rtl="0" algn="l">
              <a:lnSpc>
                <a:spcPct val="106999"/>
              </a:lnSpc>
              <a:spcBef>
                <a:spcPts val="800"/>
              </a:spcBef>
              <a:spcAft>
                <a:spcPts val="0"/>
              </a:spcAft>
              <a:buNone/>
            </a:pPr>
            <a:r>
              <a:rPr b="1" lang="en-GB" sz="1100"/>
              <a:t>Outsourcing:</a:t>
            </a:r>
            <a:r>
              <a:rPr lang="en-GB" sz="1100"/>
              <a:t> Leveraging external expertise for non-core functionalities like the virtual waiting system, ensuring efficiency and cost-effectiveness.</a:t>
            </a:r>
            <a:endParaRPr sz="1100"/>
          </a:p>
          <a:p>
            <a:pPr indent="0" lvl="0" marL="0" rtl="0" algn="l">
              <a:lnSpc>
                <a:spcPct val="106999"/>
              </a:lnSpc>
              <a:spcBef>
                <a:spcPts val="800"/>
              </a:spcBef>
              <a:spcAft>
                <a:spcPts val="0"/>
              </a:spcAft>
              <a:buNone/>
            </a:pPr>
            <a:r>
              <a:rPr b="1" lang="en-GB" sz="1100"/>
              <a:t>Reasons for Choosing Hybrid Approach:</a:t>
            </a:r>
            <a:endParaRPr b="1" sz="1100"/>
          </a:p>
          <a:p>
            <a:pPr indent="0" lvl="0" marL="0" rtl="0" algn="l">
              <a:lnSpc>
                <a:spcPct val="106999"/>
              </a:lnSpc>
              <a:spcBef>
                <a:spcPts val="800"/>
              </a:spcBef>
              <a:spcAft>
                <a:spcPts val="0"/>
              </a:spcAft>
              <a:buNone/>
            </a:pPr>
            <a:r>
              <a:rPr b="1" lang="en-GB" sz="1100"/>
              <a:t>Flexibility:</a:t>
            </a:r>
            <a:r>
              <a:rPr lang="en-GB" sz="1100"/>
              <a:t> By blending custom development and outsourcing, we attain flexibility to tailor patient-centric features while efficiently managing non-core tasks.</a:t>
            </a:r>
            <a:endParaRPr sz="1100"/>
          </a:p>
          <a:p>
            <a:pPr indent="0" lvl="0" marL="0" rtl="0" algn="l">
              <a:lnSpc>
                <a:spcPct val="106999"/>
              </a:lnSpc>
              <a:spcBef>
                <a:spcPts val="800"/>
              </a:spcBef>
              <a:spcAft>
                <a:spcPts val="0"/>
              </a:spcAft>
              <a:buNone/>
            </a:pPr>
            <a:r>
              <a:rPr b="1" lang="en-GB" sz="1100"/>
              <a:t>Risk Mitigation:</a:t>
            </a:r>
            <a:r>
              <a:rPr lang="en-GB" sz="1100"/>
              <a:t> Diversifying resources through a hybrid model mitigates risks associated with development challenges, ensuring continuity in service delivery.</a:t>
            </a:r>
            <a:endParaRPr sz="1100"/>
          </a:p>
          <a:p>
            <a:pPr indent="0" lvl="0" marL="0" rtl="0" algn="l">
              <a:lnSpc>
                <a:spcPct val="106999"/>
              </a:lnSpc>
              <a:spcBef>
                <a:spcPts val="800"/>
              </a:spcBef>
              <a:spcAft>
                <a:spcPts val="0"/>
              </a:spcAft>
              <a:buNone/>
            </a:pPr>
            <a:r>
              <a:rPr b="1" lang="en-GB" sz="1100"/>
              <a:t>Cost Efficiency:</a:t>
            </a:r>
            <a:r>
              <a:rPr lang="en-GB" sz="1100"/>
              <a:t> Outsourcing non-core functionalities helps control costs, optimizing resource allocation while maintaining focus on critical aspects of the project.</a:t>
            </a:r>
            <a:endParaRPr sz="1100"/>
          </a:p>
          <a:p>
            <a:pPr indent="0" lvl="0" marL="0" rtl="0" algn="l">
              <a:lnSpc>
                <a:spcPct val="106999"/>
              </a:lnSpc>
              <a:spcBef>
                <a:spcPts val="800"/>
              </a:spcBef>
              <a:spcAft>
                <a:spcPts val="0"/>
              </a:spcAft>
              <a:buNone/>
            </a:pPr>
            <a:r>
              <a:rPr b="1" lang="en-GB" sz="1100"/>
              <a:t>Adaptability:</a:t>
            </a:r>
            <a:r>
              <a:rPr lang="en-GB" sz="1100"/>
              <a:t> The hybrid approach allows us to adapt to evolving requirements or circumstances, ensuring our system remains agile and responsive to user needs.</a:t>
            </a:r>
            <a:endParaRPr sz="1100"/>
          </a:p>
          <a:p>
            <a:pPr indent="0" lvl="0" marL="0" rtl="0" algn="l">
              <a:lnSpc>
                <a:spcPct val="106999"/>
              </a:lnSpc>
              <a:spcBef>
                <a:spcPts val="800"/>
              </a:spcBef>
              <a:spcAft>
                <a:spcPts val="0"/>
              </a:spcAft>
              <a:buNone/>
            </a:pPr>
            <a:r>
              <a:rPr b="1" lang="en-GB" sz="1100"/>
              <a:t>Compliance and Security:</a:t>
            </a:r>
            <a:r>
              <a:rPr lang="en-GB" sz="1100"/>
              <a:t> Custom development enables us to implement robust security measures tailored to healthcare standards, ensuring data privacy and regulatory compliance.</a:t>
            </a:r>
            <a:endParaRPr sz="1100"/>
          </a:p>
          <a:p>
            <a:pPr indent="0" lvl="0" marL="0" rtl="0" algn="l">
              <a:lnSpc>
                <a:spcPct val="106999"/>
              </a:lnSpc>
              <a:spcBef>
                <a:spcPts val="800"/>
              </a:spcBef>
              <a:spcAft>
                <a:spcPts val="800"/>
              </a:spcAft>
              <a:buNone/>
            </a:pPr>
            <a:r>
              <a:rPr lang="en-GB" sz="1100"/>
              <a:t>In summary, the hybrid acquisition strategy combines the benefits of custom development and outsourcing, providing the flexibility, risk mitigation, cost efficiency, adaptability, and security necessary for the success of our healthcare project.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2"/>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offset_comp_267026.jpg" id="263" name="Google Shape;263;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4" name="Google Shape;264;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5" name="Google Shape;265;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6" name="Google Shape;266;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7" name="Google Shape;267;p23"/>
          <p:cNvPicPr preferRelativeResize="0"/>
          <p:nvPr/>
        </p:nvPicPr>
        <p:blipFill>
          <a:blip r:embed="rId6">
            <a:alphaModFix/>
          </a:blip>
          <a:stretch>
            <a:fillRect/>
          </a:stretch>
        </p:blipFill>
        <p:spPr>
          <a:xfrm>
            <a:off x="2950" y="0"/>
            <a:ext cx="914399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1294A"/>
                </a:solidFill>
              </a:rPr>
              <a:t>Interface Structure Design</a:t>
            </a:r>
            <a:endParaRPr>
              <a:solidFill>
                <a:srgbClr val="11294A"/>
              </a:solidFill>
            </a:endParaRPr>
          </a:p>
        </p:txBody>
      </p:sp>
      <p:pic>
        <p:nvPicPr>
          <p:cNvPr id="273" name="Google Shape;273;p24"/>
          <p:cNvPicPr preferRelativeResize="0"/>
          <p:nvPr/>
        </p:nvPicPr>
        <p:blipFill rotWithShape="1">
          <a:blip r:embed="rId3">
            <a:alphaModFix/>
          </a:blip>
          <a:srcRect b="8507" l="0" r="0" t="7423"/>
          <a:stretch/>
        </p:blipFill>
        <p:spPr>
          <a:xfrm>
            <a:off x="1531250" y="909050"/>
            <a:ext cx="6571400" cy="414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5"/>
          <p:cNvPicPr preferRelativeResize="0"/>
          <p:nvPr/>
        </p:nvPicPr>
        <p:blipFill>
          <a:blip r:embed="rId3">
            <a:alphaModFix/>
          </a:blip>
          <a:stretch>
            <a:fillRect/>
          </a:stretch>
        </p:blipFill>
        <p:spPr>
          <a:xfrm>
            <a:off x="1346201" y="152399"/>
            <a:ext cx="6451500" cy="4838700"/>
          </a:xfrm>
          <a:prstGeom prst="roundRect">
            <a:avLst>
              <a:gd fmla="val 2436"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